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3" r:id="rId4"/>
    <p:sldId id="269" r:id="rId5"/>
    <p:sldId id="270" r:id="rId6"/>
    <p:sldId id="264" r:id="rId7"/>
    <p:sldId id="267" r:id="rId8"/>
    <p:sldId id="272" r:id="rId9"/>
    <p:sldId id="268" r:id="rId10"/>
    <p:sldId id="273" r:id="rId11"/>
    <p:sldId id="265" r:id="rId12"/>
    <p:sldId id="275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0321E-707F-46E0-BE97-E00832B0D705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857B1-B8C5-4AED-BF1E-F9B329CD4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5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steppers playing music, then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857B1-B8C5-4AED-BF1E-F9B329CD420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01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3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6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86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9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62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0979-F94A-4D48-95B8-4E9FA95876B4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0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youtu.be/F0pfrUHftn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iCatching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Showcase Presentation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665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Communications</a:t>
            </a:r>
          </a:p>
          <a:p>
            <a:pPr lvl="1"/>
            <a:r>
              <a:rPr lang="en-GB" dirty="0" smtClean="0"/>
              <a:t>ROS used to pass data between major code blocks and processors</a:t>
            </a:r>
          </a:p>
          <a:p>
            <a:pPr lvl="1"/>
            <a:r>
              <a:rPr lang="en-GB" dirty="0" smtClean="0"/>
              <a:t>Stepper motor libraries on Teensy</a:t>
            </a:r>
          </a:p>
          <a:p>
            <a:pPr lvl="1"/>
            <a:r>
              <a:rPr lang="en-GB" dirty="0" smtClean="0"/>
              <a:t>OpenCV links to camera</a:t>
            </a:r>
          </a:p>
          <a:p>
            <a:r>
              <a:rPr lang="en-GB" dirty="0" smtClean="0"/>
              <a:t>Stepper motor stress testing</a:t>
            </a:r>
          </a:p>
          <a:p>
            <a:pPr lvl="1"/>
            <a:r>
              <a:rPr lang="en-GB" dirty="0" smtClean="0"/>
              <a:t>Very important test:</a:t>
            </a:r>
          </a:p>
          <a:p>
            <a:pPr marL="457200" lvl="1" indent="0" algn="ctr">
              <a:buNone/>
            </a:pPr>
            <a:r>
              <a:rPr lang="en-GB" dirty="0" smtClean="0"/>
              <a:t>Can </a:t>
            </a:r>
            <a:r>
              <a:rPr lang="en-GB" dirty="0" smtClean="0"/>
              <a:t>it play </a:t>
            </a:r>
            <a:r>
              <a:rPr lang="en-GB" dirty="0" smtClean="0"/>
              <a:t>music</a:t>
            </a:r>
            <a:r>
              <a:rPr lang="en-GB" dirty="0" smtClean="0"/>
              <a:t>?</a:t>
            </a:r>
          </a:p>
          <a:p>
            <a:pPr marL="457200" lvl="1" indent="0" algn="ctr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youtu.be/F0pfrUHftnk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122" name="Picture 2" descr="Image result for robotics operating syst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19267" r="39415" b="27995"/>
          <a:stretch/>
        </p:blipFill>
        <p:spPr bwMode="auto">
          <a:xfrm>
            <a:off x="2149771" y="4725144"/>
            <a:ext cx="487050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1412776"/>
            <a:ext cx="8229600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dirty="0" smtClean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386635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2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243408"/>
            <a:ext cx="7272808" cy="72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3c1703fe8d.site.internapcdn.net/newman/gfx/news/hires/2011/robottothro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84" y="3738328"/>
            <a:ext cx="3526748" cy="2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ndy throwing rob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60000"/>
            <a:ext cx="4107814" cy="23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catching robots?</a:t>
            </a:r>
          </a:p>
          <a:p>
            <a:pPr lvl="1"/>
            <a:r>
              <a:rPr lang="en-GB" dirty="0" smtClean="0"/>
              <a:t>Machines which automatically grasp or intercept  a target moving object</a:t>
            </a:r>
          </a:p>
          <a:p>
            <a:r>
              <a:rPr lang="en-GB" dirty="0" smtClean="0"/>
              <a:t>How could they be useful</a:t>
            </a:r>
          </a:p>
          <a:p>
            <a:pPr lvl="1"/>
            <a:r>
              <a:rPr lang="en-GB" dirty="0"/>
              <a:t>Toys</a:t>
            </a:r>
          </a:p>
          <a:p>
            <a:pPr lvl="1"/>
            <a:r>
              <a:rPr lang="en-GB" dirty="0"/>
              <a:t>Sports training</a:t>
            </a:r>
          </a:p>
          <a:p>
            <a:pPr lvl="1"/>
            <a:r>
              <a:rPr lang="en-GB" dirty="0"/>
              <a:t>Robotic assistants on space walks</a:t>
            </a:r>
          </a:p>
          <a:p>
            <a:pPr lvl="1"/>
            <a:r>
              <a:rPr lang="en-GB" dirty="0" smtClean="0"/>
              <a:t>Impromptu conveyor systems over uneven terrain</a:t>
            </a:r>
          </a:p>
        </p:txBody>
      </p:sp>
      <p:pic>
        <p:nvPicPr>
          <p:cNvPr id="1026" name="Picture 2" descr="http://i.dailymail.co.uk/i/pix/2012/11/29/article-2240348-16455357000005DC-849_634x3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6207271" cy="34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7"/>
            <a:ext cx="3352795" cy="19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veyor be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3715" y1="37237" x2="73715" y2="37237"/>
                        <a14:foregroundMark x1="75296" y1="42643" x2="75296" y2="42643"/>
                        <a14:foregroundMark x1="74506" y1="39039" x2="74506" y2="39039"/>
                        <a14:foregroundMark x1="76877" y1="40240" x2="76877" y2="40240"/>
                        <a14:backgroundMark x1="94664" y1="13514" x2="94664" y2="1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2780927"/>
            <a:ext cx="3352795" cy="2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Cartesian frame design</a:t>
            </a:r>
          </a:p>
          <a:p>
            <a:pPr lvl="1"/>
            <a:r>
              <a:rPr lang="en-GB" dirty="0" smtClean="0"/>
              <a:t>Conceptually simple</a:t>
            </a:r>
          </a:p>
          <a:p>
            <a:r>
              <a:rPr lang="en-GB" dirty="0" smtClean="0"/>
              <a:t>Bungee cord</a:t>
            </a:r>
          </a:p>
          <a:p>
            <a:pPr lvl="1"/>
            <a:r>
              <a:rPr lang="en-GB" dirty="0" smtClean="0"/>
              <a:t>Non-linear elasticity</a:t>
            </a:r>
          </a:p>
          <a:p>
            <a:pPr lvl="1"/>
            <a:r>
              <a:rPr lang="en-GB" dirty="0" smtClean="0"/>
              <a:t>Variable tension control</a:t>
            </a:r>
          </a:p>
          <a:p>
            <a:r>
              <a:rPr lang="en-GB" dirty="0" smtClean="0"/>
              <a:t>Spool</a:t>
            </a:r>
          </a:p>
          <a:p>
            <a:pPr lvl="1"/>
            <a:r>
              <a:rPr lang="en-GB" dirty="0" smtClean="0"/>
              <a:t>Recycling 3D printer filament spools</a:t>
            </a:r>
            <a:endParaRPr lang="en-GB" dirty="0"/>
          </a:p>
        </p:txBody>
      </p:sp>
      <p:pic>
        <p:nvPicPr>
          <p:cNvPr id="2050" name="Picture 2" descr="Image result for recycl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2" r="12273"/>
          <a:stretch/>
        </p:blipFill>
        <p:spPr bwMode="auto">
          <a:xfrm>
            <a:off x="6444208" y="4544680"/>
            <a:ext cx="2095422" cy="22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lhr3-1.xx.fbcdn.net/v/t34.0-12/25360570_1951010278248083_2133264725_n.jpg?oh=db6bfec0b8187fa97e638d835cc2ba69&amp;oe=5A3558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545"/>
            <a:ext cx="3837495" cy="28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Motors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Micromotors E192-2S</a:t>
            </a:r>
          </a:p>
          <a:p>
            <a:pPr lvl="1"/>
            <a:r>
              <a:rPr lang="en-GB" sz="2400" dirty="0" smtClean="0"/>
              <a:t>High torque but very slow!</a:t>
            </a:r>
          </a:p>
          <a:p>
            <a:pPr lvl="1"/>
            <a:r>
              <a:rPr lang="en-GB" sz="2400" dirty="0" smtClean="0"/>
              <a:t>Designed a gearbox: hard to get right with 3D printing</a:t>
            </a:r>
          </a:p>
          <a:p>
            <a:r>
              <a:rPr lang="en-GB" sz="2800" dirty="0" smtClean="0"/>
              <a:t>Stepper motors</a:t>
            </a:r>
          </a:p>
          <a:p>
            <a:pPr lvl="1"/>
            <a:r>
              <a:rPr lang="en-GB" sz="2400" dirty="0" smtClean="0"/>
              <a:t>Great specifications</a:t>
            </a:r>
          </a:p>
          <a:p>
            <a:pPr lvl="1"/>
            <a:r>
              <a:rPr lang="en-GB" sz="2400" dirty="0" smtClean="0"/>
              <a:t>Poor performance using the original motor driver</a:t>
            </a:r>
          </a:p>
          <a:p>
            <a:pPr lvl="1"/>
            <a:r>
              <a:rPr lang="en-GB" sz="2400" dirty="0" smtClean="0"/>
              <a:t>Poor control &amp; slippage with alternative driver</a:t>
            </a:r>
          </a:p>
          <a:p>
            <a:r>
              <a:rPr lang="en-GB" sz="2800" dirty="0" smtClean="0"/>
              <a:t>Dynamixel MX-64</a:t>
            </a:r>
          </a:p>
          <a:p>
            <a:pPr lvl="1"/>
            <a:r>
              <a:rPr lang="en-GB" sz="2400" dirty="0" smtClean="0"/>
              <a:t>Slower speeds &amp; daisy chain coms issues</a:t>
            </a:r>
          </a:p>
          <a:p>
            <a:pPr lvl="1"/>
            <a:r>
              <a:rPr lang="en-GB" sz="2400" dirty="0" smtClean="0"/>
              <a:t>Out of the box solution though</a:t>
            </a:r>
          </a:p>
          <a:p>
            <a:pPr lvl="1"/>
            <a:r>
              <a:rPr lang="en-GB" sz="2400" dirty="0" smtClean="0"/>
              <a:t>Multithreading / parallel communications</a:t>
            </a:r>
          </a:p>
          <a:p>
            <a:pPr lvl="1"/>
            <a:endParaRPr lang="en-GB" dirty="0" smtClean="0"/>
          </a:p>
          <a:p>
            <a:pPr lvl="2"/>
            <a:endParaRPr lang="en-GB" dirty="0" smtClean="0"/>
          </a:p>
        </p:txBody>
      </p:sp>
      <p:pic>
        <p:nvPicPr>
          <p:cNvPr id="4" name="Picture 3" descr="C:\Users\Student\Desktop\IMG_268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5" r="16298"/>
          <a:stretch/>
        </p:blipFill>
        <p:spPr bwMode="auto">
          <a:xfrm>
            <a:off x="485867" y="2981334"/>
            <a:ext cx="3366053" cy="363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r3-1.xx.fbcdn.net/v/t34.0-12/25360090_1951004694915308_1642674740_n.jpg?oh=0b9a5936abe1d47b06653095585953d7&amp;oe=5A357F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06" b="100000" l="27917" r="100000">
                        <a14:foregroundMark x1="61042" y1="63281" x2="68542" y2="66563"/>
                        <a14:foregroundMark x1="71458" y1="67031" x2="71458" y2="67031"/>
                        <a14:foregroundMark x1="32708" y1="58281" x2="52917" y2="66406"/>
                        <a14:foregroundMark x1="43542" y1="38750" x2="31875" y2="56406"/>
                        <a14:foregroundMark x1="75625" y1="49219" x2="76458" y2="47813"/>
                        <a14:backgroundMark x1="40208" y1="42031" x2="31042" y2="55937"/>
                        <a14:backgroundMark x1="32292" y1="58906" x2="45833" y2="6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66" t="26428" r="7965" b="27267"/>
          <a:stretch/>
        </p:blipFill>
        <p:spPr bwMode="auto">
          <a:xfrm rot="5400000" flipH="1">
            <a:off x="5762789" y="3555669"/>
            <a:ext cx="3435873" cy="33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ynamix mx-6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55" y="3861048"/>
            <a:ext cx="2823989" cy="282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974" b="88281" l="23353" r="82943">
                        <a14:foregroundMark x1="54685" y1="40234" x2="54685" y2="40234"/>
                        <a14:foregroundMark x1="56076" y1="26953" x2="56076" y2="26953"/>
                        <a14:foregroundMark x1="65886" y1="47917" x2="65886" y2="47917"/>
                        <a14:foregroundMark x1="66984" y1="64714" x2="66984" y2="64714"/>
                        <a14:foregroundMark x1="70498" y1="68880" x2="70498" y2="68880"/>
                        <a14:foregroundMark x1="78111" y1="77083" x2="78111" y2="77083"/>
                        <a14:foregroundMark x1="42167" y1="76693" x2="42167" y2="76693"/>
                        <a14:foregroundMark x1="45315" y1="54818" x2="45315" y2="54818"/>
                        <a14:foregroundMark x1="37189" y1="65234" x2="37189" y2="6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1" t="18229" r="17497" b="12674"/>
          <a:stretch/>
        </p:blipFill>
        <p:spPr bwMode="auto">
          <a:xfrm>
            <a:off x="4067944" y="3212976"/>
            <a:ext cx="4801238" cy="317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Throwing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Motors can’t handle pullback torques!</a:t>
            </a:r>
          </a:p>
          <a:p>
            <a:r>
              <a:rPr lang="en-GB" dirty="0" smtClean="0"/>
              <a:t>Solution: clamps! </a:t>
            </a:r>
          </a:p>
          <a:p>
            <a:r>
              <a:rPr lang="en-GB" dirty="0" smtClean="0"/>
              <a:t>Micromotor can be used to pullback</a:t>
            </a:r>
          </a:p>
        </p:txBody>
      </p:sp>
      <p:pic>
        <p:nvPicPr>
          <p:cNvPr id="1026" name="Picture 2" descr="Image result for futurama clam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841"/>
          <a:stretch/>
        </p:blipFill>
        <p:spPr bwMode="auto">
          <a:xfrm>
            <a:off x="2627289" y="3429000"/>
            <a:ext cx="4275787" cy="29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Student\Desktop\IMG_26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/>
        </p:blipFill>
        <p:spPr bwMode="auto">
          <a:xfrm>
            <a:off x="2627289" y="3428999"/>
            <a:ext cx="4275787" cy="300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Gripper and Camera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Passive gripper – egg-drop inspired design</a:t>
            </a:r>
          </a:p>
          <a:p>
            <a:pPr lvl="1"/>
            <a:r>
              <a:rPr lang="en-GB" dirty="0" smtClean="0"/>
              <a:t>FEA used to tune the design</a:t>
            </a:r>
          </a:p>
          <a:p>
            <a:r>
              <a:rPr lang="en-GB" dirty="0"/>
              <a:t>Active gripper – FESTO inspired design</a:t>
            </a:r>
          </a:p>
          <a:p>
            <a:pPr lvl="1"/>
            <a:r>
              <a:rPr lang="en-GB" dirty="0"/>
              <a:t>Deformable – can grasp a variety of objects</a:t>
            </a:r>
          </a:p>
          <a:p>
            <a:pPr lvl="1"/>
            <a:r>
              <a:rPr lang="en-GB" dirty="0"/>
              <a:t>Tried and tested</a:t>
            </a:r>
          </a:p>
          <a:p>
            <a:r>
              <a:rPr lang="en-GB" dirty="0"/>
              <a:t>Eye-in-Hand solution</a:t>
            </a:r>
          </a:p>
          <a:p>
            <a:pPr lvl="1"/>
            <a:r>
              <a:rPr lang="en-GB" dirty="0"/>
              <a:t>Cables already needed to actuate the gripper</a:t>
            </a:r>
          </a:p>
          <a:p>
            <a:pPr lvl="1"/>
            <a:r>
              <a:rPr lang="en-GB" dirty="0"/>
              <a:t>Simplifies the control for quicker turn-around</a:t>
            </a:r>
          </a:p>
          <a:p>
            <a:endParaRPr lang="en-GB" dirty="0"/>
          </a:p>
        </p:txBody>
      </p:sp>
      <p:pic>
        <p:nvPicPr>
          <p:cNvPr id="4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38" y="3242832"/>
            <a:ext cx="3384376" cy="29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239357" y="2835529"/>
            <a:ext cx="2138265" cy="3617807"/>
            <a:chOff x="5436096" y="260648"/>
            <a:chExt cx="3672408" cy="6213479"/>
          </a:xfrm>
        </p:grpSpPr>
        <p:pic>
          <p:nvPicPr>
            <p:cNvPr id="6" name="Picture 2" descr="C:\Users\Student\Desktop\Catcher Bot\FEA\Non-PLA\2slat ABS 0.7cm\2slat ABS 0.7cm, 1nbs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724" b="82422" l="3514" r="975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32963" r="2279" b="15827"/>
            <a:stretch/>
          </p:blipFill>
          <p:spPr bwMode="auto">
            <a:xfrm rot="5400000">
              <a:off x="3273271" y="2423474"/>
              <a:ext cx="6213478" cy="188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Student\Desktop\Catcher Bot\FEA\Non-PLA\2slat ABS 0.7cm\2slat ABS 0.7cm, 1nfs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349" b="74219" l="4466" r="985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2" t="24752" r="1363" b="25645"/>
            <a:stretch/>
          </p:blipFill>
          <p:spPr bwMode="auto">
            <a:xfrm rot="16200000" flipH="1">
              <a:off x="5084781" y="2450404"/>
              <a:ext cx="6213479" cy="18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C:\Users\Student\Desktop\IMG_268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31707" r="23592" b="5760"/>
          <a:stretch/>
        </p:blipFill>
        <p:spPr bwMode="auto">
          <a:xfrm>
            <a:off x="4870447" y="3842415"/>
            <a:ext cx="2936199" cy="28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istogram open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23" y="2909928"/>
            <a:ext cx="4184009" cy="3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67946"/>
            <a:ext cx="5033014" cy="28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Attempted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20468"/>
          </a:xfrm>
        </p:spPr>
        <p:txBody>
          <a:bodyPr>
            <a:normAutofit/>
          </a:bodyPr>
          <a:lstStyle/>
          <a:p>
            <a:r>
              <a:rPr lang="en-GB" dirty="0" smtClean="0"/>
              <a:t>Changing Histograms</a:t>
            </a:r>
          </a:p>
          <a:p>
            <a:pPr lvl="1"/>
            <a:r>
              <a:rPr lang="en-GB" dirty="0" smtClean="0"/>
              <a:t>Changing lighting conditions</a:t>
            </a:r>
          </a:p>
          <a:p>
            <a:r>
              <a:rPr lang="en-GB" dirty="0" smtClean="0"/>
              <a:t>Optical Flow</a:t>
            </a:r>
          </a:p>
          <a:p>
            <a:pPr lvl="1"/>
            <a:r>
              <a:rPr lang="en-GB" dirty="0" smtClean="0"/>
              <a:t>Lateral motion dominance and slow</a:t>
            </a:r>
          </a:p>
          <a:p>
            <a:r>
              <a:rPr lang="en-GB" dirty="0" smtClean="0"/>
              <a:t>Pyramidal Scaling</a:t>
            </a:r>
          </a:p>
          <a:p>
            <a:pPr lvl="1"/>
            <a:r>
              <a:rPr lang="en-GB" dirty="0" smtClean="0"/>
              <a:t>Lateral motion dominance and noisy</a:t>
            </a:r>
          </a:p>
          <a:p>
            <a:r>
              <a:rPr lang="en-GB" dirty="0" smtClean="0"/>
              <a:t>YOLO</a:t>
            </a:r>
          </a:p>
          <a:p>
            <a:pPr lvl="1"/>
            <a:r>
              <a:rPr lang="en-GB" dirty="0" smtClean="0"/>
              <a:t>Slow (15fps max!)</a:t>
            </a:r>
            <a:endParaRPr lang="en-GB" dirty="0"/>
          </a:p>
        </p:txBody>
      </p:sp>
      <p:pic>
        <p:nvPicPr>
          <p:cNvPr id="3080" name="Picture 8" descr="Image result for opencv pyramid scali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67" y1="84431" x2="46667" y2="299"/>
                        <a14:foregroundMark x1="47667" y1="898" x2="24333" y2="60778"/>
                        <a14:foregroundMark x1="47333" y1="898" x2="73667" y2="71856"/>
                        <a14:foregroundMark x1="47333" y1="599" x2="99333" y2="73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33" y="3429000"/>
            <a:ext cx="3015263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yolo computer vis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2"/>
          <a:stretch/>
        </p:blipFill>
        <p:spPr bwMode="auto">
          <a:xfrm>
            <a:off x="5076056" y="4922190"/>
            <a:ext cx="2841947" cy="18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Settled on simplicity – colour thresholding</a:t>
            </a:r>
          </a:p>
          <a:p>
            <a:r>
              <a:rPr lang="en-GB" dirty="0" smtClean="0"/>
              <a:t>Result had inconsistencies</a:t>
            </a:r>
            <a:endParaRPr lang="en-GB" dirty="0"/>
          </a:p>
          <a:p>
            <a:pPr lvl="1"/>
            <a:r>
              <a:rPr lang="en-GB" dirty="0"/>
              <a:t>Kalman filtering to interpolate and smooth</a:t>
            </a:r>
          </a:p>
          <a:p>
            <a:endParaRPr lang="en-GB" dirty="0" smtClean="0"/>
          </a:p>
        </p:txBody>
      </p:sp>
      <p:pic>
        <p:nvPicPr>
          <p:cNvPr id="4" name="Picture 3" descr="C:\Users\Student\Desktop\24201291_10210583597458034_1464178452_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18651" b="13837"/>
          <a:stretch/>
        </p:blipFill>
        <p:spPr bwMode="auto">
          <a:xfrm>
            <a:off x="685514" y="2852936"/>
            <a:ext cx="784832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fbsbx.com/v/t59.2708-21/23173677_10210696427118705_8454673844077068288_n.gif?oh=6ef0c73b28e843671bec629454ce7143&amp;oe=5A35B28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55" y="3422901"/>
            <a:ext cx="3710240" cy="32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Kinematics</a:t>
            </a:r>
          </a:p>
          <a:p>
            <a:pPr lvl="1"/>
            <a:r>
              <a:rPr lang="en-GB" dirty="0" smtClean="0"/>
              <a:t>Cord length velocities are</a:t>
            </a:r>
            <a:br>
              <a:rPr lang="en-GB" dirty="0" smtClean="0"/>
            </a:br>
            <a:r>
              <a:rPr lang="en-GB" dirty="0" smtClean="0"/>
              <a:t>dependent on the gripper position</a:t>
            </a:r>
          </a:p>
          <a:p>
            <a:pPr lvl="1"/>
            <a:r>
              <a:rPr lang="en-GB" dirty="0" smtClean="0"/>
              <a:t>Considers tension separately</a:t>
            </a:r>
          </a:p>
          <a:p>
            <a:r>
              <a:rPr lang="en-GB" dirty="0" smtClean="0"/>
              <a:t>Processors</a:t>
            </a:r>
          </a:p>
          <a:p>
            <a:pPr lvl="1"/>
            <a:r>
              <a:rPr lang="en-GB" dirty="0" smtClean="0"/>
              <a:t>Teensy used for encoded motors &amp; steppers</a:t>
            </a:r>
          </a:p>
          <a:p>
            <a:pPr lvl="1"/>
            <a:r>
              <a:rPr lang="en-GB" dirty="0" smtClean="0"/>
              <a:t>Laptop used for everything else</a:t>
            </a:r>
            <a:endParaRPr lang="en-GB" dirty="0"/>
          </a:p>
        </p:txBody>
      </p:sp>
      <p:pic>
        <p:nvPicPr>
          <p:cNvPr id="4" name="Picture 2" descr="Image result for kinematic models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50" y="1700808"/>
            <a:ext cx="225918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ensy 3.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10624"/>
            <a:ext cx="3045507" cy="21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8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294</Words>
  <Application>Microsoft Office PowerPoint</Application>
  <PresentationFormat>On-screen Show (4:3)</PresentationFormat>
  <Paragraphs>80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iCatching</vt:lpstr>
      <vt:lpstr>Background</vt:lpstr>
      <vt:lpstr>Body - Design</vt:lpstr>
      <vt:lpstr>Body - Motors</vt:lpstr>
      <vt:lpstr>Body - Throwing</vt:lpstr>
      <vt:lpstr>Gripper and Camera</vt:lpstr>
      <vt:lpstr>Vision - Attempted</vt:lpstr>
      <vt:lpstr>Vision - Solution</vt:lpstr>
      <vt:lpstr>Control</vt:lpstr>
      <vt:lpstr>Control</vt:lpstr>
      <vt:lpstr>Results</vt:lpstr>
      <vt:lpstr>Questions?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52</cp:revision>
  <dcterms:created xsi:type="dcterms:W3CDTF">2017-11-28T13:21:32Z</dcterms:created>
  <dcterms:modified xsi:type="dcterms:W3CDTF">2017-12-15T10:37:16Z</dcterms:modified>
</cp:coreProperties>
</file>